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4" r:id="rId6"/>
    <p:sldId id="310" r:id="rId7"/>
    <p:sldId id="313" r:id="rId8"/>
    <p:sldId id="317" r:id="rId9"/>
    <p:sldId id="321" r:id="rId10"/>
    <p:sldId id="319" r:id="rId11"/>
    <p:sldId id="320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28" r:id="rId20"/>
    <p:sldId id="330" r:id="rId21"/>
    <p:sldId id="331" r:id="rId22"/>
    <p:sldId id="3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PA" initials="C" lastIdx="1" clrIdx="0">
    <p:extLst>
      <p:ext uri="{19B8F6BF-5375-455C-9EA6-DF929625EA0E}">
        <p15:presenceInfo xmlns:p15="http://schemas.microsoft.com/office/powerpoint/2012/main" userId="COP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968" autoAdjust="0"/>
  </p:normalViewPr>
  <p:slideViewPr>
    <p:cSldViewPr snapToGrid="0">
      <p:cViewPr varScale="1">
        <p:scale>
          <a:sx n="78" d="100"/>
          <a:sy n="78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25T11:15:38.49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Myers-Briggs Personality Predictor </a:t>
            </a:r>
            <a:endParaRPr lang="en-US" sz="8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Made by:-Chanakya, ANCHAL KUMAR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I, SHAKTI NANDAN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5E835F-7D96-6373-429A-39531A686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09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0E64-C838-3238-DE5B-FCE07074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4" y="286603"/>
            <a:ext cx="7561385" cy="70230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</a:t>
            </a:r>
            <a:r>
              <a:rPr lang="en-IN" b="1" dirty="0"/>
              <a:t>Target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E3B66-0C13-3434-8249-3FB2334A7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63" y="1214693"/>
            <a:ext cx="10925906" cy="202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9F272-7C64-DDCC-CB32-68C93717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71" y="3622432"/>
            <a:ext cx="2878383" cy="2250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A3882-2E72-4298-EDB3-DE77EBA43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354" y="3429000"/>
            <a:ext cx="6113584" cy="28384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3DB600-14B9-52D6-6F29-EB1B4448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48852"/>
              </p:ext>
            </p:extLst>
          </p:nvPr>
        </p:nvGraphicFramePr>
        <p:xfrm>
          <a:off x="832338" y="1214693"/>
          <a:ext cx="10714893" cy="1938815"/>
        </p:xfrm>
        <a:graphic>
          <a:graphicData uri="http://schemas.openxmlformats.org/drawingml/2006/table">
            <a:tbl>
              <a:tblPr/>
              <a:tblGrid>
                <a:gridCol w="10714893">
                  <a:extLst>
                    <a:ext uri="{9D8B030D-6E8A-4147-A177-3AD203B41FA5}">
                      <a16:colId xmlns:a16="http://schemas.microsoft.com/office/drawing/2014/main" val="3801493089"/>
                    </a:ext>
                  </a:extLst>
                </a:gridCol>
              </a:tblGrid>
              <a:tr h="19388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0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2C11B0-C2AF-CAF6-F936-E3EC2EAE1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96486"/>
              </p:ext>
            </p:extLst>
          </p:nvPr>
        </p:nvGraphicFramePr>
        <p:xfrm>
          <a:off x="1008185" y="3622431"/>
          <a:ext cx="2555630" cy="2250829"/>
        </p:xfrm>
        <a:graphic>
          <a:graphicData uri="http://schemas.openxmlformats.org/drawingml/2006/table">
            <a:tbl>
              <a:tblPr/>
              <a:tblGrid>
                <a:gridCol w="2555630">
                  <a:extLst>
                    <a:ext uri="{9D8B030D-6E8A-4147-A177-3AD203B41FA5}">
                      <a16:colId xmlns:a16="http://schemas.microsoft.com/office/drawing/2014/main" val="3708101157"/>
                    </a:ext>
                  </a:extLst>
                </a:gridCol>
              </a:tblGrid>
              <a:tr h="225082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818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19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8164-C1EE-124B-950D-CF0E4032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7231"/>
            <a:ext cx="10058400" cy="973015"/>
          </a:xfrm>
        </p:spPr>
        <p:txBody>
          <a:bodyPr>
            <a:normAutofit/>
          </a:bodyPr>
          <a:lstStyle/>
          <a:p>
            <a:r>
              <a:rPr lang="en-IN" sz="5400" b="1" dirty="0"/>
              <a:t>         </a:t>
            </a:r>
            <a:r>
              <a:rPr lang="en-IN" sz="5400" dirty="0"/>
              <a:t>Parts of Speech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2D119-D891-EC62-4D0E-335E225D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0" y="1240814"/>
            <a:ext cx="10556081" cy="2299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AEF619-D2BC-9DE1-D4F7-8BD2A9361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9" y="3915507"/>
            <a:ext cx="10714894" cy="244169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2AEAB7-E357-6363-663C-473AC50EB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677327"/>
              </p:ext>
            </p:extLst>
          </p:nvPr>
        </p:nvGraphicFramePr>
        <p:xfrm>
          <a:off x="867508" y="1207478"/>
          <a:ext cx="10556081" cy="2121876"/>
        </p:xfrm>
        <a:graphic>
          <a:graphicData uri="http://schemas.openxmlformats.org/drawingml/2006/table">
            <a:tbl>
              <a:tblPr/>
              <a:tblGrid>
                <a:gridCol w="10556081">
                  <a:extLst>
                    <a:ext uri="{9D8B030D-6E8A-4147-A177-3AD203B41FA5}">
                      <a16:colId xmlns:a16="http://schemas.microsoft.com/office/drawing/2014/main" val="3621784044"/>
                    </a:ext>
                  </a:extLst>
                </a:gridCol>
              </a:tblGrid>
              <a:tr h="212187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9495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3A050A-D90A-AAC1-D617-FE703F960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36379"/>
              </p:ext>
            </p:extLst>
          </p:nvPr>
        </p:nvGraphicFramePr>
        <p:xfrm>
          <a:off x="914400" y="3877040"/>
          <a:ext cx="10644554" cy="2441698"/>
        </p:xfrm>
        <a:graphic>
          <a:graphicData uri="http://schemas.openxmlformats.org/drawingml/2006/table">
            <a:tbl>
              <a:tblPr/>
              <a:tblGrid>
                <a:gridCol w="10644554">
                  <a:extLst>
                    <a:ext uri="{9D8B030D-6E8A-4147-A177-3AD203B41FA5}">
                      <a16:colId xmlns:a16="http://schemas.microsoft.com/office/drawing/2014/main" val="145273892"/>
                    </a:ext>
                  </a:extLst>
                </a:gridCol>
              </a:tblGrid>
              <a:tr h="24416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32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9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6EB1-CF69-52C6-44E9-F72C50BA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49828"/>
          </a:xfrm>
        </p:spPr>
        <p:txBody>
          <a:bodyPr/>
          <a:lstStyle/>
          <a:p>
            <a:r>
              <a:rPr lang="en-IN" dirty="0"/>
              <a:t>            </a:t>
            </a:r>
            <a:r>
              <a:rPr lang="en-IN" sz="6000" dirty="0"/>
              <a:t>Data</a:t>
            </a:r>
            <a:r>
              <a:rPr lang="en-IN" sz="6000" b="1" dirty="0"/>
              <a:t> </a:t>
            </a:r>
            <a:r>
              <a:rPr lang="en-IN" sz="6000" dirty="0"/>
              <a:t>Imbalance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FB1F-6EA6-943E-5C05-09A69E51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2" y="1207477"/>
            <a:ext cx="10264216" cy="51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0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4C7B-7D07-CADB-8877-635E37AB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5366"/>
          </a:xfrm>
        </p:spPr>
        <p:txBody>
          <a:bodyPr/>
          <a:lstStyle/>
          <a:p>
            <a:pPr algn="ctr"/>
            <a:r>
              <a:rPr lang="en-IN" b="1" dirty="0"/>
              <a:t>    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57A73-C725-7E1D-AE17-F86FAB64A7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186247"/>
            <a:ext cx="6052820" cy="257907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E1F64-991A-A803-2B24-EC640BA73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199" y="3829215"/>
            <a:ext cx="5930901" cy="20398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● Ran a couple models with the extracted features to be able to see which model does best. </a:t>
            </a:r>
          </a:p>
          <a:p>
            <a:pPr marL="0" indent="0">
              <a:buNone/>
            </a:pPr>
            <a:r>
              <a:rPr lang="en-IN" dirty="0"/>
              <a:t>● This was sorted based on f1 score which gives accuracy and precision equal importance. </a:t>
            </a:r>
          </a:p>
          <a:p>
            <a:pPr marL="0" indent="0">
              <a:buNone/>
            </a:pPr>
            <a:r>
              <a:rPr lang="en-IN" dirty="0"/>
              <a:t>● Here XG Boost did the best </a:t>
            </a:r>
          </a:p>
          <a:p>
            <a:pPr marL="0" indent="0">
              <a:buNone/>
            </a:pPr>
            <a:r>
              <a:rPr lang="en-IN" dirty="0"/>
              <a:t>● This model was used to extract the most important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D1897-07B7-4959-6431-441BBA78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0" y="1244600"/>
            <a:ext cx="3970981" cy="343577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710C81-B99A-D41E-BB3F-A562FD26A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32276"/>
              </p:ext>
            </p:extLst>
          </p:nvPr>
        </p:nvGraphicFramePr>
        <p:xfrm>
          <a:off x="7760045" y="4680374"/>
          <a:ext cx="3665836" cy="1188720"/>
        </p:xfrm>
        <a:graphic>
          <a:graphicData uri="http://schemas.openxmlformats.org/drawingml/2006/table">
            <a:tbl>
              <a:tblPr/>
              <a:tblGrid>
                <a:gridCol w="3665836">
                  <a:extLst>
                    <a:ext uri="{9D8B030D-6E8A-4147-A177-3AD203B41FA5}">
                      <a16:colId xmlns:a16="http://schemas.microsoft.com/office/drawing/2014/main" val="480610188"/>
                    </a:ext>
                  </a:extLst>
                </a:gridCol>
              </a:tblGrid>
              <a:tr h="944490">
                <a:tc>
                  <a:txBody>
                    <a:bodyPr/>
                    <a:lstStyle/>
                    <a:p>
                      <a:r>
                        <a:rPr lang="en-IN" dirty="0"/>
                        <a:t>Y = is_Extrovert,</a:t>
                      </a:r>
                    </a:p>
                    <a:p>
                      <a:r>
                        <a:rPr lang="en-IN" dirty="0"/>
                        <a:t>      is_Sensing,</a:t>
                      </a:r>
                    </a:p>
                    <a:p>
                      <a:r>
                        <a:rPr lang="en-IN" dirty="0"/>
                        <a:t>      is_Thinking,</a:t>
                      </a:r>
                    </a:p>
                    <a:p>
                      <a:r>
                        <a:rPr lang="en-IN" dirty="0"/>
                        <a:t>      is_Judging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09937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AF166E-A7F6-C2D9-6321-9B785456CB07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1244600"/>
          <a:ext cx="5765800" cy="2425700"/>
        </p:xfrm>
        <a:graphic>
          <a:graphicData uri="http://schemas.openxmlformats.org/drawingml/2006/table">
            <a:tbl>
              <a:tblPr/>
              <a:tblGrid>
                <a:gridCol w="5765800">
                  <a:extLst>
                    <a:ext uri="{9D8B030D-6E8A-4147-A177-3AD203B41FA5}">
                      <a16:colId xmlns:a16="http://schemas.microsoft.com/office/drawing/2014/main" val="840467731"/>
                    </a:ext>
                  </a:extLst>
                </a:gridCol>
              </a:tblGrid>
              <a:tr h="24257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52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14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3A3A-EFF3-AAD8-9FC4-E825A647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1631091"/>
          </a:xfrm>
        </p:spPr>
        <p:txBody>
          <a:bodyPr>
            <a:normAutofit/>
          </a:bodyPr>
          <a:lstStyle/>
          <a:p>
            <a:r>
              <a:rPr lang="en-IN" sz="6600" dirty="0"/>
              <a:t>            </a:t>
            </a:r>
            <a:r>
              <a:rPr lang="en-IN" sz="6600" b="1" dirty="0"/>
              <a:t>XG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37259-B945-67DC-972B-92C5DD30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2941"/>
            <a:ext cx="10058400" cy="39661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● XG Boost was used to see the importance of each feature for that particular characteristic.</a:t>
            </a:r>
          </a:p>
          <a:p>
            <a:pPr marL="0" indent="0">
              <a:buNone/>
            </a:pPr>
            <a:r>
              <a:rPr lang="en-IN" dirty="0"/>
              <a:t>● All of the characteristics except Thinking vs Feeling shows that sentiments are very important </a:t>
            </a:r>
          </a:p>
          <a:p>
            <a:pPr marL="0" indent="0">
              <a:buNone/>
            </a:pPr>
            <a:r>
              <a:rPr lang="en-IN" dirty="0"/>
              <a:t>● All of them have the same top three features </a:t>
            </a:r>
          </a:p>
          <a:p>
            <a:pPr marL="0" indent="0">
              <a:buNone/>
            </a:pPr>
            <a:r>
              <a:rPr lang="en-IN" dirty="0"/>
              <a:t>● Data was divided in training and testing data set based for each personality type. </a:t>
            </a:r>
          </a:p>
          <a:p>
            <a:pPr marL="0" indent="0">
              <a:buNone/>
            </a:pPr>
            <a:r>
              <a:rPr lang="en-IN" dirty="0"/>
              <a:t>● </a:t>
            </a:r>
            <a:r>
              <a:rPr lang="en-IN" dirty="0" err="1"/>
              <a:t>XGBClassifier</a:t>
            </a:r>
            <a:r>
              <a:rPr lang="en-IN" dirty="0"/>
              <a:t>() was used to extract the most 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238787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8A39A-44C1-7765-C264-15807455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5" y="0"/>
            <a:ext cx="5816219" cy="3286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910E9-037F-51B2-D304-68D4AAD5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58" y="0"/>
            <a:ext cx="6058211" cy="3286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E7B1E-F03B-939F-A70A-8B92D8BC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2" y="3286897"/>
            <a:ext cx="5880402" cy="3090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5B237-F55D-C1AC-15D1-204C3C5A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314" y="3286897"/>
            <a:ext cx="5943905" cy="30267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11A3E8-BF78-7C96-B158-1AB46BC2853C}"/>
              </a:ext>
            </a:extLst>
          </p:cNvPr>
          <p:cNvCxnSpPr/>
          <p:nvPr/>
        </p:nvCxnSpPr>
        <p:spPr>
          <a:xfrm>
            <a:off x="5968314" y="0"/>
            <a:ext cx="0" cy="6474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01C45B-66B9-FADE-B146-4459E808FBAF}"/>
              </a:ext>
            </a:extLst>
          </p:cNvPr>
          <p:cNvCxnSpPr>
            <a:cxnSpLocks/>
          </p:cNvCxnSpPr>
          <p:nvPr/>
        </p:nvCxnSpPr>
        <p:spPr>
          <a:xfrm>
            <a:off x="0" y="3286897"/>
            <a:ext cx="12163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0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B709C7-6957-9050-1DC6-8B6B82A3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28812"/>
              </p:ext>
            </p:extLst>
          </p:nvPr>
        </p:nvGraphicFramePr>
        <p:xfrm>
          <a:off x="-12357" y="2248930"/>
          <a:ext cx="12208476" cy="1248032"/>
        </p:xfrm>
        <a:graphic>
          <a:graphicData uri="http://schemas.openxmlformats.org/drawingml/2006/table">
            <a:tbl>
              <a:tblPr/>
              <a:tblGrid>
                <a:gridCol w="12208476">
                  <a:extLst>
                    <a:ext uri="{9D8B030D-6E8A-4147-A177-3AD203B41FA5}">
                      <a16:colId xmlns:a16="http://schemas.microsoft.com/office/drawing/2014/main" val="1386132278"/>
                    </a:ext>
                  </a:extLst>
                </a:gridCol>
              </a:tblGrid>
              <a:tr h="1248032">
                <a:tc>
                  <a:txBody>
                    <a:bodyPr/>
                    <a:lstStyle/>
                    <a:p>
                      <a:r>
                        <a:rPr lang="en-IN" sz="6600" dirty="0">
                          <a:latin typeface="+mj-lt"/>
                        </a:rPr>
                        <a:t>   Machine Learning Models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070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44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E8E7BA-2250-D058-F0FD-0B6993A46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18050"/>
              </p:ext>
            </p:extLst>
          </p:nvPr>
        </p:nvGraphicFramePr>
        <p:xfrm>
          <a:off x="-24714" y="86497"/>
          <a:ext cx="1865871" cy="864973"/>
        </p:xfrm>
        <a:graphic>
          <a:graphicData uri="http://schemas.openxmlformats.org/drawingml/2006/table">
            <a:tbl>
              <a:tblPr/>
              <a:tblGrid>
                <a:gridCol w="1865871">
                  <a:extLst>
                    <a:ext uri="{9D8B030D-6E8A-4147-A177-3AD203B41FA5}">
                      <a16:colId xmlns:a16="http://schemas.microsoft.com/office/drawing/2014/main" val="3994959174"/>
                    </a:ext>
                  </a:extLst>
                </a:gridCol>
              </a:tblGrid>
              <a:tr h="864973">
                <a:tc>
                  <a:txBody>
                    <a:bodyPr/>
                    <a:lstStyle/>
                    <a:p>
                      <a:r>
                        <a:rPr lang="en-IN" sz="4800" b="1" dirty="0"/>
                        <a:t>Set</a:t>
                      </a:r>
                      <a:r>
                        <a:rPr lang="en-IN" sz="4400" b="1" dirty="0"/>
                        <a:t> </a:t>
                      </a:r>
                      <a:r>
                        <a:rPr lang="en-IN" sz="4800" b="1" dirty="0"/>
                        <a:t>Up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75094"/>
                  </a:ext>
                </a:extLst>
              </a:tr>
            </a:tbl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00834285-0A54-F09D-9FE7-FA531C085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15DD0-DA2A-622A-6BD7-F93AD80B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09"/>
            <a:ext cx="5041557" cy="2767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DAE1C-9E3F-483C-6B6C-40C8539F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5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10A3C3-8F33-8F74-6A71-E25FF9E93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57996"/>
              </p:ext>
            </p:extLst>
          </p:nvPr>
        </p:nvGraphicFramePr>
        <p:xfrm>
          <a:off x="-148281" y="1495168"/>
          <a:ext cx="12369113" cy="4942702"/>
        </p:xfrm>
        <a:graphic>
          <a:graphicData uri="http://schemas.openxmlformats.org/drawingml/2006/table">
            <a:tbl>
              <a:tblPr/>
              <a:tblGrid>
                <a:gridCol w="12369113">
                  <a:extLst>
                    <a:ext uri="{9D8B030D-6E8A-4147-A177-3AD203B41FA5}">
                      <a16:colId xmlns:a16="http://schemas.microsoft.com/office/drawing/2014/main" val="1699664604"/>
                    </a:ext>
                  </a:extLst>
                </a:gridCol>
              </a:tblGrid>
              <a:tr h="4942702">
                <a:tc>
                  <a:txBody>
                    <a:bodyPr/>
                    <a:lstStyle/>
                    <a:p>
                      <a:r>
                        <a:rPr lang="en-IN" dirty="0"/>
                        <a:t>  </a:t>
                      </a:r>
                      <a:r>
                        <a:rPr lang="en-IN" sz="2400" dirty="0"/>
                        <a:t>1.TF-IDF Logistic Regression </a:t>
                      </a:r>
                    </a:p>
                    <a:p>
                      <a:r>
                        <a:rPr lang="en-IN" sz="2400" dirty="0"/>
                        <a:t>  2. Count Vectorized Logistic Regression </a:t>
                      </a:r>
                    </a:p>
                    <a:p>
                      <a:r>
                        <a:rPr lang="en-IN" sz="2400" dirty="0"/>
                        <a:t>  3. TF-IDF Logistic Lasso </a:t>
                      </a:r>
                    </a:p>
                    <a:p>
                      <a:r>
                        <a:rPr lang="en-IN" sz="2400" dirty="0"/>
                        <a:t>  4. Count Vectorized Logistic Lasso </a:t>
                      </a:r>
                    </a:p>
                    <a:p>
                      <a:r>
                        <a:rPr lang="en-IN" sz="2400" dirty="0"/>
                        <a:t>  5. TF-IDF Logistic Ridge </a:t>
                      </a:r>
                    </a:p>
                    <a:p>
                      <a:r>
                        <a:rPr lang="en-IN" sz="2400" dirty="0"/>
                        <a:t>  6. Count Vectorized Logistic Ridge </a:t>
                      </a:r>
                    </a:p>
                    <a:p>
                      <a:r>
                        <a:rPr lang="en-IN" sz="2400" dirty="0"/>
                        <a:t>  7. TF-IDF Support Vector Classifier </a:t>
                      </a:r>
                    </a:p>
                    <a:p>
                      <a:r>
                        <a:rPr lang="en-IN" sz="2400" dirty="0"/>
                        <a:t>  8. Count Vectorized Support Vector Classifier </a:t>
                      </a:r>
                    </a:p>
                    <a:p>
                      <a:r>
                        <a:rPr lang="en-IN" sz="2400" dirty="0"/>
                        <a:t>  9. TF-IDF Naive Bayes </a:t>
                      </a:r>
                    </a:p>
                    <a:p>
                      <a:r>
                        <a:rPr lang="en-IN" sz="2400" dirty="0"/>
                        <a:t>  10. Count Vectorized Naive Bayes </a:t>
                      </a:r>
                    </a:p>
                    <a:p>
                      <a:r>
                        <a:rPr lang="en-IN" sz="2400" dirty="0"/>
                        <a:t> 11. TF-IDF Random Forest </a:t>
                      </a:r>
                    </a:p>
                    <a:p>
                      <a:r>
                        <a:rPr lang="en-IN" sz="2400" dirty="0"/>
                        <a:t> 12. Count Vectorized Random </a:t>
                      </a:r>
                      <a:r>
                        <a:rPr lang="en-IN" sz="2400" dirty="0" err="1"/>
                        <a:t>Fores</a:t>
                      </a:r>
                      <a:endParaRPr lang="en-IN" sz="24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36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18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2C9B7-70A6-BCA9-EACE-E0A5581E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46" y="715108"/>
            <a:ext cx="10726616" cy="49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Aim: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8E61-B802-1D09-538E-AF9A3A1A5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/>
              <a:t>It’s aim is to provide insight into a person’s personality traits, behaviours, and potential career paths, as well as to improve self-awareness and communication skills.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2C02-EFC8-A9EF-01D3-8789911B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517567" cy="831402"/>
          </a:xfrm>
        </p:spPr>
        <p:txBody>
          <a:bodyPr/>
          <a:lstStyle/>
          <a:p>
            <a:r>
              <a:rPr lang="en-IN" dirty="0"/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0D240B-D792-FBC0-D4B7-062788C0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451" y="382648"/>
            <a:ext cx="6098686" cy="23839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7D3E9-F824-C003-B6E3-FCEFD8FB3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617786"/>
            <a:ext cx="3517567" cy="4489769"/>
          </a:xfrm>
        </p:spPr>
        <p:txBody>
          <a:bodyPr/>
          <a:lstStyle/>
          <a:p>
            <a:r>
              <a:rPr lang="en-IN" dirty="0"/>
              <a:t>The data set contains 8,676 observations (people) where each observation gives a person’s Myers-Briggs personality type as a 4-letter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C1C81-6E4D-5C8B-EF08-CE129479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5" y="3212123"/>
            <a:ext cx="10378952" cy="364587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5B8E29-07AC-1E76-D18F-48659C40E1E0}"/>
              </a:ext>
            </a:extLst>
          </p:cNvPr>
          <p:cNvGraphicFramePr>
            <a:graphicFrameLocks noGrp="1"/>
          </p:cNvGraphicFramePr>
          <p:nvPr/>
        </p:nvGraphicFramePr>
        <p:xfrm>
          <a:off x="5451231" y="410308"/>
          <a:ext cx="5720861" cy="2309446"/>
        </p:xfrm>
        <a:graphic>
          <a:graphicData uri="http://schemas.openxmlformats.org/drawingml/2006/table">
            <a:tbl>
              <a:tblPr/>
              <a:tblGrid>
                <a:gridCol w="5720861">
                  <a:extLst>
                    <a:ext uri="{9D8B030D-6E8A-4147-A177-3AD203B41FA5}">
                      <a16:colId xmlns:a16="http://schemas.microsoft.com/office/drawing/2014/main" val="496858728"/>
                    </a:ext>
                  </a:extLst>
                </a:gridCol>
              </a:tblGrid>
              <a:tr h="23094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15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8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A2ECE7-A0F2-C725-50E3-943FFBBF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77381"/>
              </p:ext>
            </p:extLst>
          </p:nvPr>
        </p:nvGraphicFramePr>
        <p:xfrm>
          <a:off x="621323" y="328246"/>
          <a:ext cx="11324492" cy="1097280"/>
        </p:xfrm>
        <a:graphic>
          <a:graphicData uri="http://schemas.openxmlformats.org/drawingml/2006/table">
            <a:tbl>
              <a:tblPr/>
              <a:tblGrid>
                <a:gridCol w="11324492">
                  <a:extLst>
                    <a:ext uri="{9D8B030D-6E8A-4147-A177-3AD203B41FA5}">
                      <a16:colId xmlns:a16="http://schemas.microsoft.com/office/drawing/2014/main" val="827409461"/>
                    </a:ext>
                  </a:extLst>
                </a:gridCol>
              </a:tblGrid>
              <a:tr h="961292">
                <a:tc>
                  <a:txBody>
                    <a:bodyPr/>
                    <a:lstStyle/>
                    <a:p>
                      <a:r>
                        <a:rPr lang="en-IN" sz="6600" b="1" dirty="0"/>
                        <a:t>Cleaning and Tokenization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148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4197BA-8E29-828D-763B-B51FED45CDD2}"/>
              </a:ext>
            </a:extLst>
          </p:cNvPr>
          <p:cNvSpPr txBox="1"/>
          <p:nvPr/>
        </p:nvSpPr>
        <p:spPr>
          <a:xfrm>
            <a:off x="621324" y="1592723"/>
            <a:ext cx="38920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1.Removed:</a:t>
            </a:r>
          </a:p>
          <a:p>
            <a:r>
              <a:rPr lang="en-IN" dirty="0"/>
              <a:t>    a. Stopwords</a:t>
            </a:r>
          </a:p>
          <a:p>
            <a:r>
              <a:rPr lang="en-IN" dirty="0"/>
              <a:t>    b. Punctuation</a:t>
            </a:r>
          </a:p>
          <a:p>
            <a:r>
              <a:rPr lang="en-IN" dirty="0"/>
              <a:t>    c. Personality types from the post </a:t>
            </a:r>
          </a:p>
          <a:p>
            <a:r>
              <a:rPr lang="en-IN" dirty="0"/>
              <a:t>2.Lower the words</a:t>
            </a:r>
          </a:p>
          <a:p>
            <a:r>
              <a:rPr lang="en-IN" dirty="0"/>
              <a:t>3.WordNetLwmmitizer</a:t>
            </a:r>
          </a:p>
          <a:p>
            <a:r>
              <a:rPr lang="en-IN" dirty="0"/>
              <a:t>4.Tokenized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822B3-A4F8-153E-D062-62EA4658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40" y="1592723"/>
            <a:ext cx="7648575" cy="2135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106B1-D3DF-5E6E-A4F1-1D231439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3" y="3978209"/>
            <a:ext cx="7629525" cy="2135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8AA41A-4616-08C2-C9D0-DAE938CC16E2}"/>
              </a:ext>
            </a:extLst>
          </p:cNvPr>
          <p:cNvSpPr txBox="1"/>
          <p:nvPr/>
        </p:nvSpPr>
        <p:spPr>
          <a:xfrm>
            <a:off x="8721969" y="4252519"/>
            <a:ext cx="322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Joined tokens to make a continuous text.</a:t>
            </a:r>
          </a:p>
        </p:txBody>
      </p:sp>
    </p:spTree>
    <p:extLst>
      <p:ext uri="{BB962C8B-B14F-4D97-AF65-F5344CB8AC3E}">
        <p14:creationId xmlns:p14="http://schemas.microsoft.com/office/powerpoint/2010/main" val="108707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55E0-FB1A-9639-B163-60CAE213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70" y="286603"/>
            <a:ext cx="10358510" cy="885705"/>
          </a:xfrm>
        </p:spPr>
        <p:txBody>
          <a:bodyPr/>
          <a:lstStyle/>
          <a:p>
            <a:r>
              <a:rPr lang="en-IN" b="1" dirty="0"/>
              <a:t>Word Clouds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AF981-E727-4329-9EBC-AA0FB5D5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78522"/>
            <a:ext cx="10632831" cy="53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78F8A-EA37-4EF1-0AF3-7567F779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1"/>
            <a:ext cx="8534400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5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5E02-1062-7246-BC20-55B40C88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1919"/>
          </a:xfrm>
        </p:spPr>
        <p:txBody>
          <a:bodyPr/>
          <a:lstStyle/>
          <a:p>
            <a:r>
              <a:rPr lang="en-IN" b="1" dirty="0"/>
              <a:t>Sentiment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9ACC7-F848-78CF-51C2-066CBEBA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7" y="1277815"/>
            <a:ext cx="5272089" cy="4302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EF9277-87E7-33CA-DC35-4B4D0E05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77816"/>
            <a:ext cx="6019800" cy="41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C83342-BB2D-D170-9551-92AEF045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6029325" cy="5734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09148-5DA2-EC90-F88F-9D5351B3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51" y="552450"/>
            <a:ext cx="6115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08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{A55D192D-38DE-4954-B55B-B18D1A23EBB6}tf33845126_win32</Template>
  <TotalTime>141</TotalTime>
  <Words>358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1_RetrospectVTI</vt:lpstr>
      <vt:lpstr>Myers-Briggs Personality Predictor </vt:lpstr>
      <vt:lpstr>PowerPoint Presentation</vt:lpstr>
      <vt:lpstr>Aim:</vt:lpstr>
      <vt:lpstr>Data</vt:lpstr>
      <vt:lpstr>PowerPoint Presentation</vt:lpstr>
      <vt:lpstr>Word Clouds</vt:lpstr>
      <vt:lpstr>PowerPoint Presentation</vt:lpstr>
      <vt:lpstr>Sentiment Analysis</vt:lpstr>
      <vt:lpstr>PowerPoint Presentation</vt:lpstr>
      <vt:lpstr>PowerPoint Presentation</vt:lpstr>
      <vt:lpstr>               Target Variables</vt:lpstr>
      <vt:lpstr>         Parts of Speech</vt:lpstr>
      <vt:lpstr>            Data Imbalance</vt:lpstr>
      <vt:lpstr>    Feature Importance</vt:lpstr>
      <vt:lpstr>            XG Boost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Myers-Briggs Personality Predictor </dc:title>
  <dc:creator>COPA</dc:creator>
  <cp:lastModifiedBy>COPA</cp:lastModifiedBy>
  <cp:revision>1</cp:revision>
  <dcterms:created xsi:type="dcterms:W3CDTF">2023-08-25T04:51:01Z</dcterms:created>
  <dcterms:modified xsi:type="dcterms:W3CDTF">2023-08-25T07:12:36Z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